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reenth Grunge" charset="1" panose="00000000000000000000"/>
      <p:regular r:id="rId13"/>
    </p:embeddedFont>
    <p:embeddedFont>
      <p:font typeface="Space Mono" charset="1" panose="02000509040000020004"/>
      <p:regular r:id="rId14"/>
    </p:embeddedFont>
    <p:embeddedFont>
      <p:font typeface="Space Mono Bold" charset="1" panose="0200080903000002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2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3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412302" y="6953312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4" y="0"/>
                </a:lnTo>
                <a:lnTo>
                  <a:pt x="68820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3611321" y="-5500401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5867952" y="8956803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7"/>
                </a:lnTo>
                <a:lnTo>
                  <a:pt x="0" y="3130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5876030" y="-1304097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7"/>
                </a:lnTo>
                <a:lnTo>
                  <a:pt x="0" y="3130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053336" y="9010712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3" y="0"/>
                </a:lnTo>
                <a:lnTo>
                  <a:pt x="71167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11521" y="-490474"/>
            <a:ext cx="7315200" cy="1502941"/>
          </a:xfrm>
          <a:custGeom>
            <a:avLst/>
            <a:gdLst/>
            <a:ahLst/>
            <a:cxnLst/>
            <a:rect r="r" b="b" t="t" l="l"/>
            <a:pathLst>
              <a:path h="1502941" w="7315200">
                <a:moveTo>
                  <a:pt x="0" y="0"/>
                </a:moveTo>
                <a:lnTo>
                  <a:pt x="7315200" y="0"/>
                </a:lnTo>
                <a:lnTo>
                  <a:pt x="7315200" y="1502941"/>
                </a:lnTo>
                <a:lnTo>
                  <a:pt x="0" y="150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24735" y="9655636"/>
            <a:ext cx="7315200" cy="2824953"/>
          </a:xfrm>
          <a:custGeom>
            <a:avLst/>
            <a:gdLst/>
            <a:ahLst/>
            <a:cxnLst/>
            <a:rect r="r" b="b" t="t" l="l"/>
            <a:pathLst>
              <a:path h="2824953" w="7315200">
                <a:moveTo>
                  <a:pt x="0" y="0"/>
                </a:moveTo>
                <a:lnTo>
                  <a:pt x="7315200" y="0"/>
                </a:lnTo>
                <a:lnTo>
                  <a:pt x="7315200" y="2824953"/>
                </a:lnTo>
                <a:lnTo>
                  <a:pt x="0" y="28249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6942" y="3457117"/>
            <a:ext cx="15922358" cy="204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3"/>
              </a:lnSpc>
            </a:pPr>
            <a:r>
              <a:rPr lang="en-US" sz="11973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DIVIDE Y VENCERAS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322867">
            <a:off x="-11115394" y="5986612"/>
            <a:ext cx="15013121" cy="1811073"/>
          </a:xfrm>
          <a:custGeom>
            <a:avLst/>
            <a:gdLst/>
            <a:ahLst/>
            <a:cxnLst/>
            <a:rect r="r" b="b" t="t" l="l"/>
            <a:pathLst>
              <a:path h="1811073" w="15013121">
                <a:moveTo>
                  <a:pt x="0" y="0"/>
                </a:moveTo>
                <a:lnTo>
                  <a:pt x="15013122" y="0"/>
                </a:lnTo>
                <a:lnTo>
                  <a:pt x="15013122" y="1811073"/>
                </a:lnTo>
                <a:lnTo>
                  <a:pt x="0" y="18110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25450" y="8864931"/>
            <a:ext cx="5329440" cy="1124027"/>
          </a:xfrm>
          <a:custGeom>
            <a:avLst/>
            <a:gdLst/>
            <a:ahLst/>
            <a:cxnLst/>
            <a:rect r="r" b="b" t="t" l="l"/>
            <a:pathLst>
              <a:path h="1124027" w="5329440">
                <a:moveTo>
                  <a:pt x="0" y="0"/>
                </a:moveTo>
                <a:lnTo>
                  <a:pt x="5329440" y="0"/>
                </a:lnTo>
                <a:lnTo>
                  <a:pt x="5329440" y="1124028"/>
                </a:lnTo>
                <a:lnTo>
                  <a:pt x="0" y="1124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58241" y="5617234"/>
            <a:ext cx="6971519" cy="77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by: group 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92964" y="5558338"/>
            <a:ext cx="743570" cy="1226507"/>
          </a:xfrm>
          <a:custGeom>
            <a:avLst/>
            <a:gdLst/>
            <a:ahLst/>
            <a:cxnLst/>
            <a:rect r="r" b="b" t="t" l="l"/>
            <a:pathLst>
              <a:path h="1226507" w="743570">
                <a:moveTo>
                  <a:pt x="0" y="0"/>
                </a:moveTo>
                <a:lnTo>
                  <a:pt x="743569" y="0"/>
                </a:lnTo>
                <a:lnTo>
                  <a:pt x="743569" y="1226507"/>
                </a:lnTo>
                <a:lnTo>
                  <a:pt x="0" y="12265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77840" y="6644509"/>
            <a:ext cx="932438" cy="1095375"/>
          </a:xfrm>
          <a:custGeom>
            <a:avLst/>
            <a:gdLst/>
            <a:ahLst/>
            <a:cxnLst/>
            <a:rect r="r" b="b" t="t" l="l"/>
            <a:pathLst>
              <a:path h="1095375" w="932438">
                <a:moveTo>
                  <a:pt x="0" y="0"/>
                </a:moveTo>
                <a:lnTo>
                  <a:pt x="932438" y="0"/>
                </a:lnTo>
                <a:lnTo>
                  <a:pt x="932438" y="1095375"/>
                </a:lnTo>
                <a:lnTo>
                  <a:pt x="0" y="10953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30765" y="7558704"/>
            <a:ext cx="893403" cy="1071548"/>
          </a:xfrm>
          <a:custGeom>
            <a:avLst/>
            <a:gdLst/>
            <a:ahLst/>
            <a:cxnLst/>
            <a:rect r="r" b="b" t="t" l="l"/>
            <a:pathLst>
              <a:path h="1071548" w="893403">
                <a:moveTo>
                  <a:pt x="0" y="0"/>
                </a:moveTo>
                <a:lnTo>
                  <a:pt x="893403" y="0"/>
                </a:lnTo>
                <a:lnTo>
                  <a:pt x="893403" y="1071548"/>
                </a:lnTo>
                <a:lnTo>
                  <a:pt x="0" y="10715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45552" y="1028700"/>
            <a:ext cx="5598367" cy="4114800"/>
          </a:xfrm>
          <a:custGeom>
            <a:avLst/>
            <a:gdLst/>
            <a:ahLst/>
            <a:cxnLst/>
            <a:rect r="r" b="b" t="t" l="l"/>
            <a:pathLst>
              <a:path h="4114800" w="5598367">
                <a:moveTo>
                  <a:pt x="0" y="0"/>
                </a:moveTo>
                <a:lnTo>
                  <a:pt x="5598368" y="0"/>
                </a:lnTo>
                <a:lnTo>
                  <a:pt x="5598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598573" y="2346677"/>
            <a:ext cx="8323482" cy="350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El enfoque "Divide y Vencerás" es uno de los paradigmas clave en el campo de la informática y la resolución de problemas complejos. Este método consiste en descomponer un problema en partes más pequeñas y sencillas, que son más manejables para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resolver. Luego, una vez resueltos estos subproblemas, se integran las soluciones parciales para obtener la solución global. Este enfoque ha demostrado ser eficiente en una gran variedad de algoritmos y aplicaciones prácticas.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68018" y="1551631"/>
            <a:ext cx="8323482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202022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Introducción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51182" y="5675499"/>
            <a:ext cx="419340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202022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Estructura del Paradigma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80187" y="6980424"/>
            <a:ext cx="2853035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202022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Aplicaciones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89440" y="7520906"/>
            <a:ext cx="4087203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202022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Evaluación de Factibilidad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3548433" y="7309098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52668" y="9197519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3913" y="950944"/>
            <a:ext cx="16074320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Estructura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816223"/>
            <a:ext cx="15176181" cy="155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El paradigma de divide y vencerás consiste en la solución de un problema mediante tres partes diferentes, los cuales son:</a:t>
            </a:r>
          </a:p>
          <a:p>
            <a:pPr algn="ctr">
              <a:lnSpc>
                <a:spcPts val="418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396032"/>
            <a:ext cx="6358820" cy="163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064625" indent="-1032312" lvl="1">
              <a:lnSpc>
                <a:spcPts val="13388"/>
              </a:lnSpc>
              <a:buFont typeface="Arial"/>
              <a:buChar char="•"/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DIVIDE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2505" y="6181960"/>
            <a:ext cx="15926795" cy="312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Descomponer el problema en sub-problemas del mismo tipo. Este paso involucra descomponer el problema original en pequeños sub-problemas. Cada sub-problema debe representar una parte del problema original. Por lo general, este paso emplea un enfoque recursivo para dividir el problema hasta que no es posible crear un sub-problema más.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752539"/>
            <a:ext cx="7138138" cy="163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064625" indent="-1032312" lvl="1">
              <a:lnSpc>
                <a:spcPts val="13388"/>
              </a:lnSpc>
              <a:buFont typeface="Arial"/>
              <a:buChar char="•"/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Vencer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407" y="2536735"/>
            <a:ext cx="15926795" cy="155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Resolver los sub-problemas recursivamente. Este paso recibe un gran conjunto de sub-problemas a ser resueltos. Generalmente a este nivel, los problemas se resuelven por sí solos.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506033"/>
            <a:ext cx="8956547" cy="163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064625" indent="-1032312" lvl="1">
              <a:lnSpc>
                <a:spcPts val="13388"/>
              </a:lnSpc>
              <a:buFont typeface="Arial"/>
              <a:buChar char="•"/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Combinar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6532" y="6101461"/>
            <a:ext cx="15926795" cy="260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Combinar las respuestas apropiadamente. Cuando los sub-problemas son resueltos, esta fase los combina recursivamente hasta que estos formulan la solución al problema original. Este enfoque algorítmico trabaja recursivamente y los pasos de conquista y fusión trabajan tan a la par que parece un sólo paso.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71057" y="3636719"/>
            <a:ext cx="633688" cy="633688"/>
          </a:xfrm>
          <a:custGeom>
            <a:avLst/>
            <a:gdLst/>
            <a:ahLst/>
            <a:cxnLst/>
            <a:rect r="r" b="b" t="t" l="l"/>
            <a:pathLst>
              <a:path h="633688" w="633688">
                <a:moveTo>
                  <a:pt x="0" y="0"/>
                </a:moveTo>
                <a:lnTo>
                  <a:pt x="633687" y="0"/>
                </a:lnTo>
                <a:lnTo>
                  <a:pt x="633687" y="633688"/>
                </a:lnTo>
                <a:lnTo>
                  <a:pt x="0" y="633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12841" y="1238928"/>
            <a:ext cx="10826911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Aplicaciones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97827" y="3410407"/>
            <a:ext cx="12466841" cy="82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6"/>
              </a:lnSpc>
            </a:pPr>
            <a:r>
              <a:rPr lang="en-US" sz="47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Búsqueda Binaria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571057" y="5032407"/>
            <a:ext cx="633688" cy="633688"/>
          </a:xfrm>
          <a:custGeom>
            <a:avLst/>
            <a:gdLst/>
            <a:ahLst/>
            <a:cxnLst/>
            <a:rect r="r" b="b" t="t" l="l"/>
            <a:pathLst>
              <a:path h="633688" w="633688">
                <a:moveTo>
                  <a:pt x="0" y="0"/>
                </a:moveTo>
                <a:lnTo>
                  <a:pt x="633687" y="0"/>
                </a:lnTo>
                <a:lnTo>
                  <a:pt x="633687" y="633687"/>
                </a:lnTo>
                <a:lnTo>
                  <a:pt x="0" y="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71057" y="6428094"/>
            <a:ext cx="633688" cy="633688"/>
          </a:xfrm>
          <a:custGeom>
            <a:avLst/>
            <a:gdLst/>
            <a:ahLst/>
            <a:cxnLst/>
            <a:rect r="r" b="b" t="t" l="l"/>
            <a:pathLst>
              <a:path h="633688" w="633688">
                <a:moveTo>
                  <a:pt x="0" y="0"/>
                </a:moveTo>
                <a:lnTo>
                  <a:pt x="633687" y="0"/>
                </a:lnTo>
                <a:lnTo>
                  <a:pt x="633687" y="633688"/>
                </a:lnTo>
                <a:lnTo>
                  <a:pt x="0" y="633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571057" y="7823782"/>
            <a:ext cx="633688" cy="633688"/>
          </a:xfrm>
          <a:custGeom>
            <a:avLst/>
            <a:gdLst/>
            <a:ahLst/>
            <a:cxnLst/>
            <a:rect r="r" b="b" t="t" l="l"/>
            <a:pathLst>
              <a:path h="633688" w="633688">
                <a:moveTo>
                  <a:pt x="0" y="0"/>
                </a:moveTo>
                <a:lnTo>
                  <a:pt x="633687" y="0"/>
                </a:lnTo>
                <a:lnTo>
                  <a:pt x="633687" y="633688"/>
                </a:lnTo>
                <a:lnTo>
                  <a:pt x="0" y="633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97827" y="4937157"/>
            <a:ext cx="12466841" cy="82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6"/>
              </a:lnSpc>
            </a:pPr>
            <a:r>
              <a:rPr lang="en-US" sz="47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Ordenación por fusión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97827" y="6291856"/>
            <a:ext cx="12466841" cy="82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6"/>
              </a:lnSpc>
            </a:pPr>
            <a:r>
              <a:rPr lang="en-US" sz="47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Ordenación rápida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97827" y="7728532"/>
            <a:ext cx="12466841" cy="82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6"/>
              </a:lnSpc>
            </a:pPr>
            <a:r>
              <a:rPr lang="en-US" sz="47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Multiplicación de matrices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5963" y="820590"/>
            <a:ext cx="4450478" cy="4105566"/>
          </a:xfrm>
          <a:custGeom>
            <a:avLst/>
            <a:gdLst/>
            <a:ahLst/>
            <a:cxnLst/>
            <a:rect r="r" b="b" t="t" l="l"/>
            <a:pathLst>
              <a:path h="4105566" w="4450478">
                <a:moveTo>
                  <a:pt x="0" y="0"/>
                </a:moveTo>
                <a:lnTo>
                  <a:pt x="4450477" y="0"/>
                </a:lnTo>
                <a:lnTo>
                  <a:pt x="4450477" y="4105566"/>
                </a:lnTo>
                <a:lnTo>
                  <a:pt x="0" y="41055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67864" y="4674173"/>
            <a:ext cx="3480656" cy="3384938"/>
          </a:xfrm>
          <a:custGeom>
            <a:avLst/>
            <a:gdLst/>
            <a:ahLst/>
            <a:cxnLst/>
            <a:rect r="r" b="b" t="t" l="l"/>
            <a:pathLst>
              <a:path h="3384938" w="3480656">
                <a:moveTo>
                  <a:pt x="0" y="0"/>
                </a:moveTo>
                <a:lnTo>
                  <a:pt x="3480656" y="0"/>
                </a:lnTo>
                <a:lnTo>
                  <a:pt x="3480656" y="3384938"/>
                </a:lnTo>
                <a:lnTo>
                  <a:pt x="0" y="33849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73543" y="5918429"/>
            <a:ext cx="4036381" cy="3183696"/>
          </a:xfrm>
          <a:custGeom>
            <a:avLst/>
            <a:gdLst/>
            <a:ahLst/>
            <a:cxnLst/>
            <a:rect r="r" b="b" t="t" l="l"/>
            <a:pathLst>
              <a:path h="3183696" w="4036381">
                <a:moveTo>
                  <a:pt x="0" y="0"/>
                </a:moveTo>
                <a:lnTo>
                  <a:pt x="4036381" y="0"/>
                </a:lnTo>
                <a:lnTo>
                  <a:pt x="4036381" y="3183696"/>
                </a:lnTo>
                <a:lnTo>
                  <a:pt x="0" y="318369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629759" y="6319017"/>
            <a:ext cx="4723948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Tamaño del problema: Este enfoque es más que efectivo en problemas grandes, mientras que en problemas pequeños no siempre es necesario.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05963" y="1692349"/>
            <a:ext cx="3914950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Costo de la división: Si el proceso de dividir el problema es costoso, el beneficio puede verse reducido.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9482" y="5565907"/>
            <a:ext cx="4190647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Coste de combinación: En algunos casos, combinar las soluciones parciales puede requerir tiempo adicional.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0492" y="1558227"/>
            <a:ext cx="6876653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Evaluación de Factibilidad </a:t>
            </a: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El paradigma “Divide y Vencerás” destaca por su eficiencia en problemas complejos que pueden reducirse en tamaño mediante división. No obstante, su efectividad depende de factores como: </a:t>
            </a: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69026" y="3260934"/>
            <a:ext cx="9749947" cy="414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89"/>
              </a:lnSpc>
            </a:pPr>
            <a:r>
              <a:rPr lang="en-US" sz="16551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THANK</a:t>
            </a:r>
          </a:p>
          <a:p>
            <a:pPr algn="ctr">
              <a:lnSpc>
                <a:spcPts val="15889"/>
              </a:lnSpc>
            </a:pPr>
            <a:r>
              <a:rPr lang="en-US" sz="16551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DAGTF6MEaBo</dc:identifier>
  <dcterms:modified xsi:type="dcterms:W3CDTF">2011-08-01T06:04:30Z</dcterms:modified>
  <cp:revision>1</cp:revision>
  <dc:title>MYEP</dc:title>
</cp:coreProperties>
</file>